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60" r:id="rId4"/>
    <p:sldId id="258" r:id="rId5"/>
  </p:sldIdLst>
  <p:sldSz cx="6858000" cy="9144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33CC"/>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3252"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3D6B18-AE7F-43A2-AEC7-D596DBFD8C9B}" type="datetimeFigureOut">
              <a:rPr lang="zh-CN" altLang="en-US" smtClean="0"/>
              <a:pPr/>
              <a:t>2017/4/28</a:t>
            </a:fld>
            <a:endParaRPr lang="zh-CN" altLang="en-US"/>
          </a:p>
        </p:txBody>
      </p:sp>
      <p:sp>
        <p:nvSpPr>
          <p:cNvPr id="4" name="幻灯片图像占位符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F6FA9-4B05-4AD9-A0E7-067D4F5BFB9F}"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14350" y="2840570"/>
            <a:ext cx="5829300" cy="1960033"/>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72050" y="366188"/>
            <a:ext cx="1543050" cy="780203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42900" y="366188"/>
            <a:ext cx="4514850" cy="780203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41735" y="5875867"/>
            <a:ext cx="5829300" cy="1816100"/>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42902" y="364067"/>
            <a:ext cx="2256235" cy="154940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344216" y="6400801"/>
            <a:ext cx="4114800" cy="755651"/>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564D4AC-25F5-438E-96E1-91CA9EE0F3F1}" type="datetimeFigureOut">
              <a:rPr lang="zh-CN" altLang="en-US" smtClean="0"/>
              <a:pPr/>
              <a:t>2017/4/28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D129320-E89C-4922-BA24-844DAF0312F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564D4AC-25F5-438E-96E1-91CA9EE0F3F1}" type="datetimeFigureOut">
              <a:rPr lang="zh-CN" altLang="en-US" smtClean="0"/>
              <a:pPr/>
              <a:t>2017/4/28</a:t>
            </a:fld>
            <a:endParaRPr lang="zh-CN" altLang="en-US"/>
          </a:p>
        </p:txBody>
      </p:sp>
      <p:sp>
        <p:nvSpPr>
          <p:cNvPr id="5" name="页脚占位符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D129320-E89C-4922-BA24-844DAF0312F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8" y="714348"/>
            <a:ext cx="5829300" cy="2500331"/>
          </a:xfrm>
        </p:spPr>
        <p:txBody>
          <a:bodyPr>
            <a:noAutofit/>
          </a:bodyPr>
          <a:lstStyle/>
          <a:p>
            <a:pPr>
              <a:lnSpc>
                <a:spcPct val="150000"/>
              </a:lnSpc>
            </a:pPr>
            <a:r>
              <a:rPr lang="zh-CN" altLang="en-US" sz="4000" b="1" dirty="0" smtClean="0">
                <a:solidFill>
                  <a:srgbClr val="009900"/>
                </a:solidFill>
                <a:latin typeface="仿宋" pitchFamily="49" charset="-122"/>
                <a:ea typeface="仿宋" pitchFamily="49" charset="-122"/>
              </a:rPr>
              <a:t>昆明市第一人民医院甘美国际医院健康管理中心</a:t>
            </a:r>
            <a:endParaRPr lang="en-US" altLang="zh-CN" sz="4000" b="1" dirty="0" smtClean="0">
              <a:solidFill>
                <a:srgbClr val="009900"/>
              </a:solidFill>
              <a:latin typeface="仿宋" pitchFamily="49" charset="-122"/>
              <a:ea typeface="仿宋" pitchFamily="49" charset="-122"/>
            </a:endParaRPr>
          </a:p>
        </p:txBody>
      </p:sp>
      <p:sp>
        <p:nvSpPr>
          <p:cNvPr id="6" name="TextBox 5"/>
          <p:cNvSpPr txBox="1"/>
          <p:nvPr/>
        </p:nvSpPr>
        <p:spPr>
          <a:xfrm>
            <a:off x="357166" y="3357554"/>
            <a:ext cx="6286544" cy="2175596"/>
          </a:xfrm>
          <a:prstGeom prst="rect">
            <a:avLst/>
          </a:prstGeom>
          <a:noFill/>
        </p:spPr>
        <p:txBody>
          <a:bodyPr wrap="square" rtlCol="0">
            <a:spAutoFit/>
          </a:bodyPr>
          <a:lstStyle/>
          <a:p>
            <a:pPr>
              <a:lnSpc>
                <a:spcPct val="200000"/>
              </a:lnSpc>
            </a:pPr>
            <a:r>
              <a:rPr lang="zh-CN" altLang="en-US" sz="2400" dirty="0" smtClean="0">
                <a:latin typeface="仿宋" pitchFamily="49" charset="-122"/>
                <a:ea typeface="仿宋" pitchFamily="49" charset="-122"/>
              </a:rPr>
              <a:t>地址：北京路</a:t>
            </a:r>
            <a:r>
              <a:rPr lang="en-US" altLang="zh-CN" sz="2400" dirty="0" smtClean="0">
                <a:latin typeface="仿宋" pitchFamily="49" charset="-122"/>
                <a:ea typeface="仿宋" pitchFamily="49" charset="-122"/>
              </a:rPr>
              <a:t>1228</a:t>
            </a:r>
            <a:r>
              <a:rPr lang="zh-CN" altLang="en-US" sz="2400" dirty="0" smtClean="0">
                <a:latin typeface="仿宋" pitchFamily="49" charset="-122"/>
                <a:ea typeface="仿宋" pitchFamily="49" charset="-122"/>
              </a:rPr>
              <a:t>号霖雨桥（沃尔玛对面）</a:t>
            </a:r>
            <a:endParaRPr lang="en-US" altLang="zh-CN" sz="2400" dirty="0" smtClean="0">
              <a:latin typeface="仿宋" pitchFamily="49" charset="-122"/>
              <a:ea typeface="仿宋" pitchFamily="49" charset="-122"/>
            </a:endParaRPr>
          </a:p>
          <a:p>
            <a:pPr>
              <a:lnSpc>
                <a:spcPct val="200000"/>
              </a:lnSpc>
            </a:pPr>
            <a:r>
              <a:rPr lang="zh-CN" altLang="en-US" sz="2400" dirty="0" smtClean="0">
                <a:latin typeface="仿宋" pitchFamily="49" charset="-122"/>
                <a:ea typeface="仿宋" pitchFamily="49" charset="-122"/>
              </a:rPr>
              <a:t>昆明市第一人民医院甘美国际医院门诊楼</a:t>
            </a:r>
            <a:r>
              <a:rPr lang="en-US" altLang="zh-CN" sz="2400" dirty="0" smtClean="0">
                <a:latin typeface="仿宋" pitchFamily="49" charset="-122"/>
                <a:ea typeface="仿宋" pitchFamily="49" charset="-122"/>
              </a:rPr>
              <a:t>E</a:t>
            </a:r>
          </a:p>
          <a:p>
            <a:pPr>
              <a:lnSpc>
                <a:spcPct val="200000"/>
              </a:lnSpc>
            </a:pPr>
            <a:r>
              <a:rPr lang="zh-CN" altLang="en-US" sz="2400" dirty="0" smtClean="0">
                <a:latin typeface="仿宋" pitchFamily="49" charset="-122"/>
                <a:ea typeface="仿宋" pitchFamily="49" charset="-122"/>
              </a:rPr>
              <a:t>区健康管理中心</a:t>
            </a:r>
            <a:endParaRPr lang="en-US" altLang="zh-CN" sz="2400" dirty="0" smtClean="0">
              <a:latin typeface="仿宋" pitchFamily="49" charset="-122"/>
              <a:ea typeface="仿宋" pitchFamily="49" charset="-122"/>
            </a:endParaRPr>
          </a:p>
        </p:txBody>
      </p:sp>
      <p:sp>
        <p:nvSpPr>
          <p:cNvPr id="15" name="TextBox 14"/>
          <p:cNvSpPr txBox="1"/>
          <p:nvPr/>
        </p:nvSpPr>
        <p:spPr>
          <a:xfrm>
            <a:off x="428604" y="5929322"/>
            <a:ext cx="6000792" cy="2208746"/>
          </a:xfrm>
          <a:prstGeom prst="rect">
            <a:avLst/>
          </a:prstGeom>
          <a:noFill/>
        </p:spPr>
        <p:txBody>
          <a:bodyPr wrap="square" rtlCol="0">
            <a:spAutoFit/>
          </a:bodyPr>
          <a:lstStyle/>
          <a:p>
            <a:pPr indent="230188" eaLnBrk="0" hangingPunct="0">
              <a:lnSpc>
                <a:spcPct val="200000"/>
              </a:lnSpc>
            </a:pPr>
            <a:r>
              <a:rPr lang="zh-CN" altLang="en-US" dirty="0" smtClean="0">
                <a:solidFill>
                  <a:schemeClr val="tx1"/>
                </a:solidFill>
                <a:latin typeface="+mj-ea"/>
                <a:ea typeface="+mj-ea"/>
                <a:cs typeface="Calibri" pitchFamily="34" charset="0"/>
              </a:rPr>
              <a:t>地铁：</a:t>
            </a:r>
            <a:r>
              <a:rPr lang="en-US" altLang="zh-CN" dirty="0" smtClean="0">
                <a:solidFill>
                  <a:schemeClr val="tx1"/>
                </a:solidFill>
                <a:latin typeface="+mj-ea"/>
                <a:ea typeface="+mj-ea"/>
                <a:cs typeface="Calibri" pitchFamily="34" charset="0"/>
              </a:rPr>
              <a:t>2</a:t>
            </a:r>
            <a:r>
              <a:rPr lang="zh-CN" altLang="en-US" dirty="0" smtClean="0">
                <a:solidFill>
                  <a:schemeClr val="tx1"/>
                </a:solidFill>
                <a:latin typeface="+mj-ea"/>
                <a:ea typeface="+mj-ea"/>
                <a:cs typeface="Calibri" pitchFamily="34" charset="0"/>
              </a:rPr>
              <a:t>号线（霖雨桥站</a:t>
            </a:r>
            <a:r>
              <a:rPr lang="en-US" altLang="zh-CN" dirty="0" smtClean="0">
                <a:solidFill>
                  <a:schemeClr val="tx1"/>
                </a:solidFill>
                <a:latin typeface="+mj-ea"/>
                <a:ea typeface="+mj-ea"/>
                <a:cs typeface="Calibri" pitchFamily="34" charset="0"/>
              </a:rPr>
              <a:t>B</a:t>
            </a:r>
            <a:r>
              <a:rPr lang="zh-CN" altLang="en-US" dirty="0" smtClean="0">
                <a:solidFill>
                  <a:schemeClr val="tx1"/>
                </a:solidFill>
                <a:latin typeface="+mj-ea"/>
                <a:ea typeface="+mj-ea"/>
                <a:cs typeface="Calibri" pitchFamily="34" charset="0"/>
              </a:rPr>
              <a:t>出口）</a:t>
            </a:r>
            <a:endParaRPr lang="zh-CN" altLang="en-US" dirty="0" smtClean="0">
              <a:solidFill>
                <a:schemeClr val="tx1"/>
              </a:solidFill>
              <a:latin typeface="+mj-ea"/>
              <a:ea typeface="+mj-ea"/>
            </a:endParaRPr>
          </a:p>
          <a:p>
            <a:pPr indent="230188" eaLnBrk="0" hangingPunct="0">
              <a:lnSpc>
                <a:spcPct val="200000"/>
              </a:lnSpc>
            </a:pPr>
            <a:r>
              <a:rPr lang="zh-CN" altLang="en-US" dirty="0" smtClean="0">
                <a:solidFill>
                  <a:schemeClr val="tx1"/>
                </a:solidFill>
                <a:latin typeface="+mj-ea"/>
                <a:ea typeface="+mj-ea"/>
              </a:rPr>
              <a:t>公交：</a:t>
            </a:r>
            <a:r>
              <a:rPr lang="en-US" altLang="zh-CN" dirty="0" smtClean="0">
                <a:solidFill>
                  <a:schemeClr val="tx1"/>
                </a:solidFill>
                <a:latin typeface="+mj-ea"/>
                <a:ea typeface="+mj-ea"/>
              </a:rPr>
              <a:t>96</a:t>
            </a:r>
            <a:r>
              <a:rPr lang="zh-CN" altLang="en-US" dirty="0" smtClean="0">
                <a:solidFill>
                  <a:schemeClr val="tx1"/>
                </a:solidFill>
                <a:latin typeface="+mj-ea"/>
                <a:ea typeface="+mj-ea"/>
              </a:rPr>
              <a:t>、</a:t>
            </a:r>
            <a:r>
              <a:rPr lang="en-US" altLang="zh-CN" dirty="0" smtClean="0">
                <a:solidFill>
                  <a:schemeClr val="tx1"/>
                </a:solidFill>
                <a:latin typeface="+mj-ea"/>
                <a:ea typeface="+mj-ea"/>
              </a:rPr>
              <a:t>61</a:t>
            </a:r>
            <a:r>
              <a:rPr lang="zh-CN" altLang="en-US" dirty="0" smtClean="0">
                <a:solidFill>
                  <a:schemeClr val="tx1"/>
                </a:solidFill>
                <a:latin typeface="+mj-ea"/>
                <a:ea typeface="+mj-ea"/>
              </a:rPr>
              <a:t>、</a:t>
            </a:r>
            <a:r>
              <a:rPr lang="en-US" altLang="zh-CN" dirty="0" smtClean="0">
                <a:solidFill>
                  <a:schemeClr val="tx1"/>
                </a:solidFill>
                <a:latin typeface="+mj-ea"/>
                <a:ea typeface="+mj-ea"/>
              </a:rPr>
              <a:t>23</a:t>
            </a:r>
            <a:r>
              <a:rPr lang="zh-CN" altLang="en-US" dirty="0" smtClean="0">
                <a:solidFill>
                  <a:schemeClr val="tx1"/>
                </a:solidFill>
                <a:latin typeface="+mj-ea"/>
                <a:ea typeface="+mj-ea"/>
              </a:rPr>
              <a:t>、</a:t>
            </a:r>
            <a:r>
              <a:rPr lang="en-US" altLang="zh-CN" dirty="0" smtClean="0">
                <a:solidFill>
                  <a:schemeClr val="tx1"/>
                </a:solidFill>
                <a:latin typeface="+mj-ea"/>
                <a:ea typeface="+mj-ea"/>
              </a:rPr>
              <a:t>146</a:t>
            </a:r>
            <a:r>
              <a:rPr lang="zh-CN" altLang="en-US" dirty="0" smtClean="0">
                <a:solidFill>
                  <a:schemeClr val="tx1"/>
                </a:solidFill>
                <a:latin typeface="+mj-ea"/>
                <a:ea typeface="+mj-ea"/>
              </a:rPr>
              <a:t>、</a:t>
            </a:r>
            <a:r>
              <a:rPr lang="en-US" altLang="zh-CN" dirty="0" smtClean="0">
                <a:solidFill>
                  <a:schemeClr val="tx1"/>
                </a:solidFill>
                <a:latin typeface="+mj-ea"/>
                <a:ea typeface="+mj-ea"/>
              </a:rPr>
              <a:t>236</a:t>
            </a:r>
            <a:r>
              <a:rPr lang="zh-CN" altLang="en-US" dirty="0" smtClean="0">
                <a:solidFill>
                  <a:schemeClr val="tx1"/>
                </a:solidFill>
                <a:latin typeface="+mj-ea"/>
                <a:ea typeface="+mj-ea"/>
              </a:rPr>
              <a:t>、</a:t>
            </a:r>
            <a:r>
              <a:rPr lang="en-US" altLang="zh-CN" dirty="0" smtClean="0">
                <a:solidFill>
                  <a:schemeClr val="tx1"/>
                </a:solidFill>
                <a:latin typeface="+mj-ea"/>
                <a:ea typeface="+mj-ea"/>
              </a:rPr>
              <a:t>79</a:t>
            </a:r>
            <a:r>
              <a:rPr lang="zh-CN" altLang="en-US" dirty="0" smtClean="0">
                <a:solidFill>
                  <a:schemeClr val="tx1"/>
                </a:solidFill>
                <a:latin typeface="+mj-ea"/>
                <a:ea typeface="+mj-ea"/>
              </a:rPr>
              <a:t>、</a:t>
            </a:r>
            <a:r>
              <a:rPr lang="en-US" altLang="zh-CN" dirty="0" smtClean="0">
                <a:solidFill>
                  <a:schemeClr val="tx1"/>
                </a:solidFill>
                <a:latin typeface="+mj-ea"/>
                <a:ea typeface="+mj-ea"/>
              </a:rPr>
              <a:t>K5</a:t>
            </a:r>
            <a:r>
              <a:rPr lang="zh-CN" altLang="en-US" dirty="0" smtClean="0">
                <a:solidFill>
                  <a:schemeClr val="tx1"/>
                </a:solidFill>
                <a:latin typeface="+mj-ea"/>
                <a:ea typeface="+mj-ea"/>
              </a:rPr>
              <a:t>到金安小区站；   </a:t>
            </a:r>
            <a:r>
              <a:rPr lang="en-US" altLang="zh-CN" dirty="0" smtClean="0">
                <a:solidFill>
                  <a:schemeClr val="tx1"/>
                </a:solidFill>
                <a:latin typeface="+mj-ea"/>
                <a:ea typeface="+mj-ea"/>
              </a:rPr>
              <a:t>119</a:t>
            </a:r>
            <a:r>
              <a:rPr lang="zh-CN" altLang="en-US" dirty="0" smtClean="0">
                <a:solidFill>
                  <a:schemeClr val="tx1"/>
                </a:solidFill>
                <a:latin typeface="+mj-ea"/>
                <a:ea typeface="+mj-ea"/>
              </a:rPr>
              <a:t>、</a:t>
            </a:r>
            <a:r>
              <a:rPr lang="en-US" altLang="zh-CN" dirty="0" smtClean="0">
                <a:solidFill>
                  <a:schemeClr val="tx1"/>
                </a:solidFill>
                <a:latin typeface="+mj-ea"/>
                <a:ea typeface="+mj-ea"/>
              </a:rPr>
              <a:t>91</a:t>
            </a:r>
            <a:r>
              <a:rPr lang="zh-CN" altLang="en-US" dirty="0" smtClean="0">
                <a:solidFill>
                  <a:schemeClr val="tx1"/>
                </a:solidFill>
                <a:latin typeface="+mj-ea"/>
                <a:ea typeface="+mj-ea"/>
              </a:rPr>
              <a:t>、</a:t>
            </a:r>
            <a:r>
              <a:rPr lang="en-US" altLang="zh-CN" dirty="0" smtClean="0">
                <a:solidFill>
                  <a:schemeClr val="tx1"/>
                </a:solidFill>
                <a:latin typeface="+mj-ea"/>
                <a:ea typeface="+mj-ea"/>
              </a:rPr>
              <a:t>168</a:t>
            </a:r>
            <a:r>
              <a:rPr lang="zh-CN" altLang="en-US" dirty="0" smtClean="0">
                <a:solidFill>
                  <a:schemeClr val="tx1"/>
                </a:solidFill>
                <a:latin typeface="+mj-ea"/>
                <a:ea typeface="+mj-ea"/>
              </a:rPr>
              <a:t>到霖雨桥站。</a:t>
            </a:r>
          </a:p>
          <a:p>
            <a:pPr indent="230188" eaLnBrk="0" hangingPunct="0">
              <a:lnSpc>
                <a:spcPct val="200000"/>
              </a:lnSpc>
            </a:pPr>
            <a:r>
              <a:rPr lang="zh-CN" altLang="en-US" dirty="0" smtClean="0">
                <a:solidFill>
                  <a:schemeClr val="tx1"/>
                </a:solidFill>
                <a:latin typeface="+mj-ea"/>
                <a:ea typeface="+mj-ea"/>
              </a:rPr>
              <a:t>自驾车：医院地下停车位（从紫色区域电梯直达中心）</a:t>
            </a:r>
            <a:endParaRPr lang="en-US" altLang="zh-CN" dirty="0">
              <a:solidFill>
                <a:schemeClr val="tx1"/>
              </a:solidFill>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57364" y="1000100"/>
            <a:ext cx="3286147" cy="50006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持身份证</a:t>
            </a:r>
            <a:r>
              <a:rPr lang="zh-CN" altLang="en-US" dirty="0" smtClean="0">
                <a:latin typeface="仿宋" pitchFamily="49" charset="-122"/>
                <a:ea typeface="仿宋" pitchFamily="49" charset="-122"/>
              </a:rPr>
              <a:t>至一楼前台报到</a:t>
            </a:r>
            <a:endParaRPr lang="zh-CN" altLang="en-US" dirty="0">
              <a:latin typeface="仿宋" pitchFamily="49" charset="-122"/>
              <a:ea typeface="仿宋" pitchFamily="49" charset="-122"/>
            </a:endParaRPr>
          </a:p>
        </p:txBody>
      </p:sp>
      <p:sp>
        <p:nvSpPr>
          <p:cNvPr id="3" name="矩形 2"/>
          <p:cNvSpPr/>
          <p:nvPr/>
        </p:nvSpPr>
        <p:spPr>
          <a:xfrm>
            <a:off x="1571612" y="4286248"/>
            <a:ext cx="4071966" cy="66675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一般检查项目（身高、体重、视力、血压，三楼大厅）</a:t>
            </a:r>
            <a:endParaRPr lang="zh-CN" altLang="en-US" dirty="0">
              <a:latin typeface="仿宋" pitchFamily="49" charset="-122"/>
              <a:ea typeface="仿宋" pitchFamily="49" charset="-122"/>
            </a:endParaRPr>
          </a:p>
        </p:txBody>
      </p:sp>
      <p:sp>
        <p:nvSpPr>
          <p:cNvPr id="4" name="矩形 3"/>
          <p:cNvSpPr/>
          <p:nvPr/>
        </p:nvSpPr>
        <p:spPr>
          <a:xfrm>
            <a:off x="357166" y="3000364"/>
            <a:ext cx="1571636" cy="71437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抽血（三楼）</a:t>
            </a:r>
            <a:endParaRPr lang="zh-CN" altLang="en-US" dirty="0">
              <a:latin typeface="仿宋" pitchFamily="49" charset="-122"/>
              <a:ea typeface="仿宋" pitchFamily="49" charset="-122"/>
            </a:endParaRPr>
          </a:p>
        </p:txBody>
      </p:sp>
      <p:sp>
        <p:nvSpPr>
          <p:cNvPr id="5" name="矩形 4"/>
          <p:cNvSpPr/>
          <p:nvPr/>
        </p:nvSpPr>
        <p:spPr>
          <a:xfrm>
            <a:off x="4572008" y="3000364"/>
            <a:ext cx="1928826" cy="64294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  </a:t>
            </a:r>
            <a:r>
              <a:rPr lang="en-US" altLang="zh-CN" dirty="0" smtClean="0">
                <a:latin typeface="仿宋" pitchFamily="49" charset="-122"/>
                <a:ea typeface="仿宋" pitchFamily="49" charset="-122"/>
              </a:rPr>
              <a:t>B</a:t>
            </a:r>
            <a:r>
              <a:rPr lang="zh-CN" altLang="en-US" dirty="0" smtClean="0">
                <a:latin typeface="仿宋" pitchFamily="49" charset="-122"/>
                <a:ea typeface="仿宋" pitchFamily="49" charset="-122"/>
              </a:rPr>
              <a:t>超检查（三楼）</a:t>
            </a:r>
            <a:endParaRPr lang="zh-CN" altLang="en-US" dirty="0">
              <a:latin typeface="仿宋" pitchFamily="49" charset="-122"/>
              <a:ea typeface="仿宋" pitchFamily="49" charset="-122"/>
            </a:endParaRPr>
          </a:p>
        </p:txBody>
      </p:sp>
      <p:sp>
        <p:nvSpPr>
          <p:cNvPr id="8" name="矩形 7"/>
          <p:cNvSpPr/>
          <p:nvPr/>
        </p:nvSpPr>
        <p:spPr>
          <a:xfrm>
            <a:off x="2500306" y="1785918"/>
            <a:ext cx="1928826" cy="64294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空腹项目检查</a:t>
            </a:r>
            <a:endParaRPr lang="zh-CN" altLang="en-US" dirty="0">
              <a:latin typeface="仿宋" pitchFamily="49" charset="-122"/>
              <a:ea typeface="仿宋" pitchFamily="49" charset="-122"/>
            </a:endParaRPr>
          </a:p>
        </p:txBody>
      </p:sp>
      <p:sp>
        <p:nvSpPr>
          <p:cNvPr id="13" name="矩形 12"/>
          <p:cNvSpPr/>
          <p:nvPr/>
        </p:nvSpPr>
        <p:spPr>
          <a:xfrm>
            <a:off x="3714752" y="5857884"/>
            <a:ext cx="2928958" cy="66675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眼、耳鼻喉、口腔、妇科（三楼右侧）</a:t>
            </a:r>
            <a:endParaRPr lang="en-US" altLang="zh-CN" dirty="0" smtClean="0">
              <a:latin typeface="仿宋" pitchFamily="49" charset="-122"/>
              <a:ea typeface="仿宋" pitchFamily="49" charset="-122"/>
            </a:endParaRPr>
          </a:p>
        </p:txBody>
      </p:sp>
      <p:sp>
        <p:nvSpPr>
          <p:cNvPr id="14" name="矩形 13"/>
          <p:cNvSpPr/>
          <p:nvPr/>
        </p:nvSpPr>
        <p:spPr>
          <a:xfrm>
            <a:off x="357166" y="5857884"/>
            <a:ext cx="2714644" cy="64294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心电图、内、外、放射（三楼左侧）</a:t>
            </a:r>
            <a:endParaRPr lang="zh-CN" altLang="en-US" dirty="0">
              <a:latin typeface="仿宋" pitchFamily="49" charset="-122"/>
              <a:ea typeface="仿宋" pitchFamily="49" charset="-122"/>
            </a:endParaRPr>
          </a:p>
        </p:txBody>
      </p:sp>
      <p:sp>
        <p:nvSpPr>
          <p:cNvPr id="16" name="矩形 15"/>
          <p:cNvSpPr/>
          <p:nvPr/>
        </p:nvSpPr>
        <p:spPr>
          <a:xfrm>
            <a:off x="2000240" y="7143768"/>
            <a:ext cx="3286148" cy="66675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dirty="0" smtClean="0">
                <a:latin typeface="仿宋" pitchFamily="49" charset="-122"/>
                <a:ea typeface="仿宋" pitchFamily="49" charset="-122"/>
              </a:rPr>
              <a:t>全部项目完成后交回引导单（</a:t>
            </a:r>
            <a:r>
              <a:rPr lang="zh-CN" altLang="en-US" smtClean="0">
                <a:latin typeface="仿宋" pitchFamily="49" charset="-122"/>
                <a:ea typeface="仿宋" pitchFamily="49" charset="-122"/>
              </a:rPr>
              <a:t>大厅、三楼</a:t>
            </a:r>
            <a:r>
              <a:rPr lang="zh-CN" altLang="en-US" dirty="0" smtClean="0">
                <a:latin typeface="仿宋" pitchFamily="49" charset="-122"/>
                <a:ea typeface="仿宋" pitchFamily="49" charset="-122"/>
              </a:rPr>
              <a:t>前台均可）</a:t>
            </a:r>
            <a:endParaRPr lang="zh-CN" altLang="en-US" dirty="0">
              <a:latin typeface="仿宋" pitchFamily="49" charset="-122"/>
              <a:ea typeface="仿宋" pitchFamily="49" charset="-122"/>
            </a:endParaRPr>
          </a:p>
        </p:txBody>
      </p:sp>
      <p:sp>
        <p:nvSpPr>
          <p:cNvPr id="19" name="下箭头 18"/>
          <p:cNvSpPr/>
          <p:nvPr/>
        </p:nvSpPr>
        <p:spPr>
          <a:xfrm>
            <a:off x="3429002" y="1500167"/>
            <a:ext cx="117157"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下箭头 19"/>
          <p:cNvSpPr/>
          <p:nvPr/>
        </p:nvSpPr>
        <p:spPr>
          <a:xfrm>
            <a:off x="3429000" y="2428860"/>
            <a:ext cx="117157"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下箭头 20"/>
          <p:cNvSpPr/>
          <p:nvPr/>
        </p:nvSpPr>
        <p:spPr>
          <a:xfrm>
            <a:off x="3429000" y="5000628"/>
            <a:ext cx="117157"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直接箭头连接符 27"/>
          <p:cNvCxnSpPr/>
          <p:nvPr/>
        </p:nvCxnSpPr>
        <p:spPr>
          <a:xfrm rot="5400000">
            <a:off x="1214422" y="2857488"/>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p:nvPr/>
        </p:nvCxnSpPr>
        <p:spPr>
          <a:xfrm rot="5400000">
            <a:off x="5358620" y="2856694"/>
            <a:ext cx="28575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0" name="下箭头 39"/>
          <p:cNvSpPr/>
          <p:nvPr/>
        </p:nvSpPr>
        <p:spPr>
          <a:xfrm>
            <a:off x="3429000" y="4000496"/>
            <a:ext cx="117157"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连接符 42"/>
          <p:cNvCxnSpPr/>
          <p:nvPr/>
        </p:nvCxnSpPr>
        <p:spPr>
          <a:xfrm>
            <a:off x="1285860" y="5357818"/>
            <a:ext cx="414340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rot="5400000">
            <a:off x="1142984" y="5500694"/>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5" name="直接箭头连接符 44"/>
          <p:cNvCxnSpPr/>
          <p:nvPr/>
        </p:nvCxnSpPr>
        <p:spPr>
          <a:xfrm rot="5400000">
            <a:off x="5286388" y="5572132"/>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428736" y="6858016"/>
            <a:ext cx="414340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1357298" y="2714612"/>
            <a:ext cx="414340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1357298" y="4000496"/>
            <a:ext cx="4143404"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8" name="直接箭头连接符 57"/>
          <p:cNvCxnSpPr/>
          <p:nvPr/>
        </p:nvCxnSpPr>
        <p:spPr>
          <a:xfrm rot="5400000">
            <a:off x="1214422" y="3857620"/>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9" name="直接箭头连接符 58"/>
          <p:cNvCxnSpPr/>
          <p:nvPr/>
        </p:nvCxnSpPr>
        <p:spPr>
          <a:xfrm rot="5400000">
            <a:off x="5357826" y="3857620"/>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a:xfrm rot="5400000">
            <a:off x="1285860" y="6715140"/>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2" name="直接箭头连接符 61"/>
          <p:cNvCxnSpPr/>
          <p:nvPr/>
        </p:nvCxnSpPr>
        <p:spPr>
          <a:xfrm rot="5400000">
            <a:off x="5429264" y="6786578"/>
            <a:ext cx="286546" cy="7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214422" y="357158"/>
            <a:ext cx="4714908" cy="584775"/>
          </a:xfrm>
          <a:prstGeom prst="rect">
            <a:avLst/>
          </a:prstGeom>
          <a:noFill/>
        </p:spPr>
        <p:txBody>
          <a:bodyPr wrap="square" rtlCol="0">
            <a:spAutoFit/>
          </a:bodyPr>
          <a:lstStyle/>
          <a:p>
            <a:pPr algn="ctr"/>
            <a:r>
              <a:rPr lang="zh-CN" altLang="en-US" sz="3200" b="1" dirty="0" smtClean="0"/>
              <a:t>体检流程</a:t>
            </a:r>
            <a:endParaRPr lang="zh-CN" altLang="en-US" sz="3200" b="1" dirty="0"/>
          </a:p>
        </p:txBody>
      </p:sp>
      <p:sp>
        <p:nvSpPr>
          <p:cNvPr id="32" name="下箭头 31"/>
          <p:cNvSpPr/>
          <p:nvPr/>
        </p:nvSpPr>
        <p:spPr>
          <a:xfrm>
            <a:off x="3429000" y="6858016"/>
            <a:ext cx="117157"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42" y="785786"/>
            <a:ext cx="5929354" cy="772519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nSpc>
                <a:spcPct val="200000"/>
              </a:lnSpc>
            </a:pPr>
            <a:r>
              <a:rPr lang="zh-CN" altLang="en-US" sz="2800" b="1" dirty="0" smtClean="0">
                <a:solidFill>
                  <a:schemeClr val="accent2">
                    <a:lumMod val="75000"/>
                  </a:schemeClr>
                </a:solidFill>
                <a:latin typeface="仿宋" pitchFamily="49" charset="-122"/>
                <a:ea typeface="仿宋" pitchFamily="49" charset="-122"/>
              </a:rPr>
              <a:t>温馨提示：</a:t>
            </a:r>
            <a:endParaRPr lang="en-US" altLang="zh-CN" sz="2800" b="1" dirty="0" smtClean="0">
              <a:solidFill>
                <a:schemeClr val="accent2">
                  <a:lumMod val="75000"/>
                </a:schemeClr>
              </a:solidFill>
              <a:latin typeface="仿宋" pitchFamily="49" charset="-122"/>
              <a:ea typeface="仿宋" pitchFamily="49" charset="-122"/>
            </a:endParaRPr>
          </a:p>
          <a:p>
            <a:pPr>
              <a:lnSpc>
                <a:spcPct val="200000"/>
              </a:lnSpc>
            </a:pPr>
            <a:r>
              <a:rPr lang="en-US" altLang="zh-CN" sz="2000" dirty="0" smtClean="0">
                <a:latin typeface="仿宋" pitchFamily="49" charset="-122"/>
                <a:ea typeface="仿宋" pitchFamily="49" charset="-122"/>
              </a:rPr>
              <a:t>1.</a:t>
            </a:r>
            <a:r>
              <a:rPr lang="zh-CN" altLang="en-US" sz="2000" dirty="0" smtClean="0">
                <a:latin typeface="仿宋" pitchFamily="49" charset="-122"/>
                <a:ea typeface="仿宋" pitchFamily="49" charset="-122"/>
              </a:rPr>
              <a:t>请参检者务必携带身份证原件，以备查验。</a:t>
            </a:r>
            <a:endParaRPr lang="en-US" altLang="zh-CN" sz="2000" dirty="0" smtClean="0">
              <a:latin typeface="仿宋" pitchFamily="49" charset="-122"/>
              <a:ea typeface="仿宋" pitchFamily="49" charset="-122"/>
            </a:endParaRPr>
          </a:p>
          <a:p>
            <a:pPr>
              <a:lnSpc>
                <a:spcPct val="200000"/>
              </a:lnSpc>
            </a:pPr>
            <a:r>
              <a:rPr lang="en-US" altLang="zh-CN" sz="2000" dirty="0" smtClean="0">
                <a:latin typeface="仿宋" pitchFamily="49" charset="-122"/>
                <a:ea typeface="仿宋" pitchFamily="49" charset="-122"/>
              </a:rPr>
              <a:t>2.</a:t>
            </a:r>
            <a:r>
              <a:rPr lang="zh-CN" altLang="en-US" sz="2000" dirty="0" smtClean="0">
                <a:latin typeface="仿宋" pitchFamily="49" charset="-122"/>
                <a:ea typeface="仿宋" pitchFamily="49" charset="-122"/>
              </a:rPr>
              <a:t>如抽血、</a:t>
            </a:r>
            <a:r>
              <a:rPr lang="en-US" altLang="zh-CN" sz="2000" dirty="0" smtClean="0">
                <a:latin typeface="仿宋" pitchFamily="49" charset="-122"/>
                <a:ea typeface="仿宋" pitchFamily="49" charset="-122"/>
              </a:rPr>
              <a:t>B</a:t>
            </a:r>
            <a:r>
              <a:rPr lang="zh-CN" altLang="en-US" sz="2000" dirty="0" smtClean="0">
                <a:latin typeface="仿宋" pitchFamily="49" charset="-122"/>
                <a:ea typeface="仿宋" pitchFamily="49" charset="-122"/>
              </a:rPr>
              <a:t>超等站点拥挤，请参检者听从导检员引导，先进行其他科室的检查后，再返回以上站点检查，以减少等待时间。</a:t>
            </a:r>
            <a:endParaRPr lang="en-US" altLang="zh-CN" sz="2000" dirty="0" smtClean="0">
              <a:latin typeface="仿宋" pitchFamily="49" charset="-122"/>
              <a:ea typeface="仿宋" pitchFamily="49" charset="-122"/>
            </a:endParaRPr>
          </a:p>
          <a:p>
            <a:pPr>
              <a:lnSpc>
                <a:spcPct val="200000"/>
              </a:lnSpc>
            </a:pPr>
            <a:r>
              <a:rPr lang="en-US" altLang="zh-CN" sz="2000" dirty="0" smtClean="0">
                <a:latin typeface="仿宋" pitchFamily="49" charset="-122"/>
                <a:ea typeface="仿宋" pitchFamily="49" charset="-122"/>
              </a:rPr>
              <a:t>3.</a:t>
            </a:r>
            <a:r>
              <a:rPr lang="zh-CN" altLang="en-US" sz="2000" dirty="0" smtClean="0">
                <a:latin typeface="仿宋" pitchFamily="49" charset="-122"/>
                <a:ea typeface="仿宋" pitchFamily="49" charset="-122"/>
              </a:rPr>
              <a:t>请参检者主动将自己既往病史或疾病告知体检医生，以利于医生能较准确和全面进行检查和体检后总审，综合判断并作出准确诊断，给出合理建议。</a:t>
            </a:r>
            <a:endParaRPr lang="en-US" altLang="zh-CN" sz="2000" dirty="0" smtClean="0">
              <a:latin typeface="仿宋" pitchFamily="49" charset="-122"/>
              <a:ea typeface="仿宋" pitchFamily="49" charset="-122"/>
            </a:endParaRPr>
          </a:p>
          <a:p>
            <a:pPr>
              <a:lnSpc>
                <a:spcPct val="200000"/>
              </a:lnSpc>
            </a:pPr>
            <a:r>
              <a:rPr lang="en-US" altLang="zh-CN" sz="2000" dirty="0" smtClean="0">
                <a:latin typeface="仿宋" pitchFamily="49" charset="-122"/>
                <a:ea typeface="仿宋" pitchFamily="49" charset="-122"/>
              </a:rPr>
              <a:t>4</a:t>
            </a:r>
            <a:r>
              <a:rPr lang="en-US" altLang="zh-CN" sz="2000" dirty="0" smtClean="0">
                <a:latin typeface="仿宋" pitchFamily="49" charset="-122"/>
                <a:ea typeface="仿宋" pitchFamily="49" charset="-122"/>
              </a:rPr>
              <a:t>.</a:t>
            </a:r>
            <a:r>
              <a:rPr lang="zh-CN" altLang="en-US" sz="2000" dirty="0" smtClean="0">
                <a:latin typeface="仿宋" pitchFamily="49" charset="-122"/>
                <a:ea typeface="仿宋" pitchFamily="49" charset="-122"/>
              </a:rPr>
              <a:t>在体检过程中，如对体检的项目和结果有任何疑义，请在体检当日提出，以便及时解决。</a:t>
            </a:r>
            <a:endParaRPr lang="en-US" altLang="zh-CN" sz="2000" dirty="0" smtClean="0">
              <a:latin typeface="仿宋" pitchFamily="49" charset="-122"/>
              <a:ea typeface="仿宋" pitchFamily="49" charset="-122"/>
            </a:endParaRPr>
          </a:p>
          <a:p>
            <a:pPr>
              <a:lnSpc>
                <a:spcPct val="200000"/>
              </a:lnSpc>
            </a:pPr>
            <a:r>
              <a:rPr lang="en-US" altLang="zh-CN" sz="2000" dirty="0" smtClean="0">
                <a:latin typeface="仿宋" pitchFamily="49" charset="-122"/>
                <a:ea typeface="仿宋" pitchFamily="49" charset="-122"/>
              </a:rPr>
              <a:t>5.</a:t>
            </a:r>
            <a:r>
              <a:rPr lang="zh-CN" altLang="en-US" sz="2000" dirty="0" smtClean="0">
                <a:latin typeface="仿宋" pitchFamily="49" charset="-122"/>
                <a:ea typeface="仿宋" pitchFamily="49" charset="-122"/>
              </a:rPr>
              <a:t>请遵守体检秩序，文明体检，不得冒检、替检，一旦发现，立即通知单位，取消体检资格。</a:t>
            </a:r>
            <a:endParaRPr lang="zh-CN" altLang="en-US" sz="2000" dirty="0">
              <a:latin typeface="仿宋" pitchFamily="49" charset="-122"/>
              <a:ea typeface="仿宋"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52" y="285720"/>
            <a:ext cx="6572296" cy="86177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8600" algn="l"/>
              </a:tabLst>
            </a:pPr>
            <a:r>
              <a:rPr kumimoji="0" lang="zh-CN" sz="22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昆明市第一人民医院甘美国际医院</a:t>
            </a:r>
            <a:endParaRPr kumimoji="0" lang="zh-CN" sz="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ctr" defTabSz="914400" rtl="0" eaLnBrk="0" fontAlgn="base" latinLnBrk="0" hangingPunct="0">
              <a:lnSpc>
                <a:spcPct val="100000"/>
              </a:lnSpc>
              <a:spcBef>
                <a:spcPct val="0"/>
              </a:spcBef>
              <a:spcAft>
                <a:spcPct val="0"/>
              </a:spcAft>
              <a:buClrTx/>
              <a:buSzTx/>
              <a:buFontTx/>
              <a:buNone/>
              <a:tabLst>
                <a:tab pos="228600" algn="l"/>
              </a:tabLst>
            </a:pPr>
            <a:r>
              <a:rPr kumimoji="0" lang="zh-CN" sz="22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健康管理中</a:t>
            </a:r>
            <a:r>
              <a:rPr kumimoji="0" lang="zh-CN" altLang="en-US" sz="22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心</a:t>
            </a:r>
            <a:r>
              <a:rPr kumimoji="0" lang="zh-CN" sz="22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体检注意事项</a:t>
            </a:r>
            <a:endParaRPr kumimoji="0" lang="zh-CN" sz="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体检前三天忌吃油腻，高蛋白食品，忌饮酒，早休息避免劳累</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endParaRPr kumimoji="0" lang="zh-CN"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lvl="0" indent="-342900" eaLnBrk="0" fontAlgn="base" hangingPunct="0">
              <a:lnSpc>
                <a:spcPct val="150000"/>
              </a:lnSpc>
              <a:spcBef>
                <a:spcPct val="0"/>
              </a:spcBef>
              <a:spcAft>
                <a:spcPct val="0"/>
              </a:spcAft>
              <a:buFont typeface="+mj-lt"/>
              <a:buAutoNum type="arabicPeriod"/>
              <a:tabLst>
                <a:tab pos="228600" algn="l"/>
              </a:tabLst>
            </a:pPr>
            <a:r>
              <a:rPr kumimoji="0" 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体检当日早晨需空腹，不饮水，先做空腹</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项目（</a:t>
            </a:r>
            <a:r>
              <a:rPr kumimoji="0" 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抽血</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B</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超、</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C14</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幽门螺旋杆菌检查）。</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lvl="0" indent="-342900" eaLnBrk="0" fontAlgn="base" hangingPunct="0">
              <a:lnSpc>
                <a:spcPct val="150000"/>
              </a:lnSpc>
              <a:spcBef>
                <a:spcPct val="0"/>
              </a:spcBef>
              <a:spcAft>
                <a:spcPct val="0"/>
              </a:spcAft>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女性月经期请向医生说明；</a:t>
            </a:r>
            <a:r>
              <a:rPr kumimoji="0" lang="zh-CN" altLang="en-US"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女性孕期应避免放射性检查，如：</a:t>
            </a:r>
            <a:r>
              <a:rPr kumimoji="0" lang="en-US" altLang="zh-CN"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X</a:t>
            </a:r>
            <a:r>
              <a:rPr kumimoji="0" lang="zh-CN" altLang="en-US"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线、胸透、胸片，孕期及哺乳期请避免</a:t>
            </a:r>
            <a:r>
              <a:rPr kumimoji="0" lang="en-US" altLang="zh-CN"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C14</a:t>
            </a:r>
            <a:r>
              <a:rPr kumimoji="0" lang="zh-CN" altLang="en-US"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幽门螺旋杆菌检查</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男性</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B</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超做前列腺检查者、未婚女性腹部</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B</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超做子宫检查者，需憋小便，妇科常规检查及阴道</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B</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超检查者，则需排空小便。</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妇科检查前一天请勿行房，勿阴道塞剂或冲洗。</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未婚女性不宜做妇科检查</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，女性月经期不宜做妇科检查和尿检。</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胸透检查不要穿戴金属饰品。</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如有</a:t>
            </a:r>
            <a:r>
              <a:rPr kumimoji="0" lang="zh-CN" altLang="en-US" sz="1600" b="1"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人工心肺机、人工心脏等体内移植型医疗用具以及电子仪器的佩戴者不能做人体成分分析，</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请提前告知工作人员。</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检查</a:t>
            </a:r>
            <a:r>
              <a:rPr kumimoji="0" lang="zh-CN" altLang="en-US" sz="1600" b="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当天穿着宽松</a:t>
            </a:r>
            <a:r>
              <a:rPr kumimoji="0" lang="zh-CN" altLang="en-US" sz="1600" i="0" u="none" strike="noStrike" cap="none" normalizeH="0" baseline="0" smtClean="0">
                <a:ln>
                  <a:noFill/>
                </a:ln>
                <a:solidFill>
                  <a:schemeClr val="tx1"/>
                </a:solidFill>
                <a:effectLst/>
                <a:latin typeface="仿宋" pitchFamily="49" charset="-122"/>
                <a:ea typeface="仿宋" pitchFamily="49" charset="-122"/>
                <a:cs typeface="Times New Roman" pitchFamily="18" charset="0"/>
              </a:rPr>
              <a:t>，</a:t>
            </a:r>
            <a:r>
              <a:rPr kumimoji="0" lang="zh-CN" altLang="en-US" sz="160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勿穿束身连裤内衣及连裤袜，放松</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心情。</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高血压病患者体检当天可按常规用少量水服用降压药物；糖尿病患者请不要空腹使用降血糖药物及针剂，并且不要长时间空腹体检。</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体检请到</a:t>
            </a:r>
            <a:r>
              <a:rPr kumimoji="0" lang="en-US" altLang="zh-CN" sz="160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E</a:t>
            </a:r>
            <a:r>
              <a:rPr kumimoji="0" lang="zh-CN" altLang="en-US" sz="160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区大厅</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领取体检指引单开始体检</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每日</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8</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00</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开始体检，</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9</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30</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后不再接受体检报到</a:t>
            </a:r>
            <a:r>
              <a:rPr kumimoji="0" lang="en-US" altLang="zh-CN"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a:t>
            </a: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。所有体检者体检结束请及时将体检表交回，否则将影响体检报告的出具。</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342900" marR="0" lvl="0" indent="-342900" algn="l" defTabSz="914400" rtl="0" eaLnBrk="0" fontAlgn="base" latinLnBrk="0" hangingPunct="0">
              <a:lnSpc>
                <a:spcPct val="150000"/>
              </a:lnSpc>
              <a:spcBef>
                <a:spcPct val="0"/>
              </a:spcBef>
              <a:spcAft>
                <a:spcPct val="0"/>
              </a:spcAft>
              <a:buClrTx/>
              <a:buSzTx/>
              <a:buFont typeface="+mj-lt"/>
              <a:buAutoNum type="arabicPeriod"/>
              <a:tabLst>
                <a:tab pos="228600" algn="l"/>
              </a:tabLst>
            </a:pPr>
            <a:r>
              <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Times New Roman" pitchFamily="18" charset="0"/>
              </a:rPr>
              <a:t>个人自愿放弃或拒绝检查某些体检项目，请在体检指引单上相应位置签名确认。</a:t>
            </a:r>
            <a:endParaRPr kumimoji="0" lang="zh-CN" altLang="en-US" sz="1600" b="0" i="0" u="none" strike="noStrike" cap="none" normalizeH="0" baseline="0" dirty="0" smtClean="0">
              <a:ln>
                <a:noFill/>
              </a:ln>
              <a:solidFill>
                <a:schemeClr val="tx1"/>
              </a:solidFill>
              <a:effectLst/>
              <a:latin typeface="仿宋" pitchFamily="49" charset="-122"/>
              <a:ea typeface="仿宋" pitchFamily="49"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tab pos="228600" algn="l"/>
              </a:tabLst>
            </a:pPr>
            <a:r>
              <a:rPr kumimoji="0" lang="zh-CN" altLang="en-US" sz="1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t>
            </a:r>
            <a:endParaRPr kumimoji="0" lang="zh-CN" altLang="en-US" sz="4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zh-CN" altLang="en-US" sz="12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TotalTime>
  <Words>651</Words>
  <Application>Microsoft Office PowerPoint</Application>
  <PresentationFormat>全屏显示(4:3)</PresentationFormat>
  <Paragraphs>38</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Office 主题</vt:lpstr>
      <vt:lpstr>昆明市第一人民医院甘美国际医院健康管理中心</vt:lpstr>
      <vt:lpstr>幻灯片 2</vt:lpstr>
      <vt:lpstr>幻灯片 3</vt:lpstr>
      <vt:lpstr>幻灯片 4</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中国联合网络通信有限公司昆明市分公司2016年员工健康体检 流程</dc:title>
  <dc:creator>微软用户</dc:creator>
  <cp:lastModifiedBy>微软用户</cp:lastModifiedBy>
  <cp:revision>43</cp:revision>
  <dcterms:created xsi:type="dcterms:W3CDTF">2016-09-30T01:50:34Z</dcterms:created>
  <dcterms:modified xsi:type="dcterms:W3CDTF">2017-04-28T01:15:19Z</dcterms:modified>
</cp:coreProperties>
</file>